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BF677-7489-7982-AAD1-A0C104626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E90D95-4E2D-24C4-5FB9-CF03D318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8F2C13-9817-4CCA-8FCF-C3D294E8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8FBFAC-E153-8CAC-B763-94DD3928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9AEC19-5675-3288-E247-CF28C20D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80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78967-0CD0-C6CE-9816-D115EACD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D0A2EC-4CF1-D2E4-672A-6B9FF734D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E8F43F-F9A2-938A-694C-B8031298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F3B725-49EF-D1D9-DC91-2CBB402A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F6832E-B919-A217-F1CB-54D13269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04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843E001-7036-63DA-A52C-FF7554F1D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94ED56-0EDA-78FC-059A-67F5B80F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57EDF7-94E9-6E31-5813-7A9F4849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3A211-6609-74D9-2682-8EE4F922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8D0626-1A6E-FBBA-9ED6-601AAB2B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25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67C3-7014-80E8-1D9C-4E4078FE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00A2A-EE11-997B-ADC7-89377010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A34436-632A-844E-3CC1-6CA3074F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1C7EF0-56AF-B0F0-160F-74AA892B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FA70B8-1009-A768-2078-8B458542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29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3D20C-0837-73E4-13D3-F7503C65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B83DF5-6C7F-F859-8E8D-F5B4A58C4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D450A1-BB07-CF03-6381-A53911FF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A4F4B6-07B6-63E3-4AFD-91E60980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562CA9-9F25-8984-494B-F7B98B84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81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7426C-01DC-0267-AE39-216E8339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D4AE9E-BD9D-279D-3DCF-550CD1B9D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68F3DB-47EC-F70F-9D3C-8C38397C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643F06-4A03-E87A-48BC-2AC2A069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75276F-B439-E26D-9111-A907C2FC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B44C20-B7A8-364F-9AD3-41DD49C3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38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EC87E-7D23-B3B3-07A3-FCB67EBC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A5405F-BEF6-3BFB-B7A8-C24F82C1C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A8BC28-D22F-1C59-C472-377F832F8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92FEA5-56A4-C716-9956-7AC33FCD8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FC208C-8E42-A47D-C4B5-23CD74AFE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280A34C-A3AB-BD57-2226-2AF9226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3D2350-F440-B9FA-A915-313E4E29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55DE85-43A4-4785-4D20-8A7F9023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73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2EB2E-AADE-1898-38A5-C7681AEB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0FC5E1-1654-A451-F71F-642C1A04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D9099E-FB61-DC40-EF61-B6EB1AE9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E41E57-C49F-609A-20BD-C316E6D3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9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F529F5-F135-105D-8C59-3A8E585E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A573031-14B8-71C4-34EC-E9EF4265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0DA97A-3BFE-6790-59E3-8C48E767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8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5CF77-6D72-13E9-A4F0-2B46BDA6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0B282-F2A5-73E9-BB4E-1055E4C92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5D2CFC-B0C4-FF2F-166C-622936709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2BDEEC-09BF-797F-4887-61FACDB6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40FE84-FA79-603E-BA21-0D8CA325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4A7B2D-5879-3F99-6C29-7A237D9C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70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1AC96-B955-8FB6-6614-F15669FC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E4FA6E1-6CEC-0E69-4DC1-BE2BF01D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2539DB-0A73-EF95-8FDA-7D0AC680B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CA8657-3649-0075-BEC2-200E9610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15E2A5-316C-0A1C-F484-63EF1CB6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AF1535-E893-771E-73EA-C5499306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62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D4E30E-7938-D19C-F589-2A417507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24667B-4BA5-5797-2125-3887B8809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0FCA15-D7AA-529A-6D7C-3C93B7A7A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3A447-9B40-4B39-A6CF-893B8CFD44E7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1BCC4C-A6AE-912B-3394-534703BE1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75694C-F5AC-37A0-140F-B96306CC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0666-E322-4669-B8FA-E80296094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93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14" y="-345412"/>
            <a:ext cx="10544175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HLAVNĚ ŽILI LIDÉ V PŘEMYSLOVSKÉM STÁTU?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14" y="4137379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horách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nížinách kolem řek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pralesích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3F44BD-C33F-CA69-1716-1E9E996E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797" y="2484163"/>
            <a:ext cx="3552825" cy="3779601"/>
          </a:xfrm>
          <a:prstGeom prst="rect">
            <a:avLst/>
          </a:prstGeom>
        </p:spPr>
      </p:pic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3009531" y="2352583"/>
            <a:ext cx="1455938" cy="1342821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082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74341"/>
            <a:ext cx="12318378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VYBER STAVBU POSTAVENOU V ROMÁNSKÉM SLOHU?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95" y="5661701"/>
            <a:ext cx="10391582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B)                  C)                             </a:t>
            </a:r>
          </a:p>
          <a:p>
            <a:pPr algn="l"/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361908" y="1050148"/>
            <a:ext cx="972538" cy="937154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10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376" y="1032557"/>
            <a:ext cx="879716" cy="93715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C40A62D-5955-5562-A283-DFB8CBCE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665" y="1826880"/>
            <a:ext cx="3195684" cy="38348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E184D7-81A5-5F33-9D66-1AB9E413E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286" y="2220726"/>
            <a:ext cx="4120728" cy="304712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FE2765DB-ABB7-110A-0F2A-2AD7B1F7AE53}"/>
              </a:ext>
            </a:extLst>
          </p:cNvPr>
          <p:cNvSpPr/>
          <p:nvPr/>
        </p:nvSpPr>
        <p:spPr>
          <a:xfrm>
            <a:off x="11240655" y="5098473"/>
            <a:ext cx="461818" cy="240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A06FCC0-BD53-348F-7BF3-5DA944C13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86" y="2307106"/>
            <a:ext cx="3560369" cy="27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0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8420" y="-25623"/>
            <a:ext cx="12318378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JAK SE JMENOVAL SLAVNÝ KRONIKÁŘ ŽIJÍCÍ ZA VLÁDY PRVNÍCH PŘEMYSLOVCŮ?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19" y="3970461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Kosmas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Leonas</a:t>
            </a:r>
            <a:endParaRPr lang="cs-CZ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Zápas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2068497" y="2494625"/>
            <a:ext cx="1233996" cy="1192083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319" y="3683516"/>
            <a:ext cx="1525417" cy="162501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CD7DAE-ED89-A798-0C97-CC2976A5F2B4}"/>
              </a:ext>
            </a:extLst>
          </p:cNvPr>
          <p:cNvSpPr/>
          <p:nvPr/>
        </p:nvSpPr>
        <p:spPr>
          <a:xfrm>
            <a:off x="6695306" y="6080109"/>
            <a:ext cx="2885242" cy="3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skica, kresba, kniha, dopis&#10;&#10;Popis byl vytvořen automaticky">
            <a:extLst>
              <a:ext uri="{FF2B5EF4-FFF2-40B4-BE49-F238E27FC236}">
                <a16:creationId xmlns:a16="http://schemas.microsoft.com/office/drawing/2014/main" id="{FA415C5D-1502-5F0D-2EF0-63E8B933C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97" y="2783635"/>
            <a:ext cx="3401232" cy="373863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F8439463-323F-C985-E9E5-C364B1FB8C26}"/>
              </a:ext>
            </a:extLst>
          </p:cNvPr>
          <p:cNvSpPr/>
          <p:nvPr/>
        </p:nvSpPr>
        <p:spPr>
          <a:xfrm>
            <a:off x="5033262" y="6196614"/>
            <a:ext cx="3942062" cy="66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22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1787" y="-327318"/>
            <a:ext cx="12318378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JAK SE JMENOVALA KRONIKA KTEROU NAPSAL?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84" y="3954356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Kronika česká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Kronika moravská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Kronika slovenská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2068497" y="2494625"/>
            <a:ext cx="1233996" cy="1192083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39" y="2034828"/>
            <a:ext cx="1783201" cy="189963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CD7DAE-ED89-A798-0C97-CC2976A5F2B4}"/>
              </a:ext>
            </a:extLst>
          </p:cNvPr>
          <p:cNvSpPr/>
          <p:nvPr/>
        </p:nvSpPr>
        <p:spPr>
          <a:xfrm>
            <a:off x="6695306" y="6080109"/>
            <a:ext cx="2885242" cy="3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skica, kresba, kniha, dopis&#10;&#10;Popis byl vytvořen automaticky">
            <a:extLst>
              <a:ext uri="{FF2B5EF4-FFF2-40B4-BE49-F238E27FC236}">
                <a16:creationId xmlns:a16="http://schemas.microsoft.com/office/drawing/2014/main" id="{FA415C5D-1502-5F0D-2EF0-63E8B933C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85" y="3627085"/>
            <a:ext cx="2480366" cy="272642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F8439463-323F-C985-E9E5-C364B1FB8C26}"/>
              </a:ext>
            </a:extLst>
          </p:cNvPr>
          <p:cNvSpPr/>
          <p:nvPr/>
        </p:nvSpPr>
        <p:spPr>
          <a:xfrm>
            <a:off x="7110824" y="6160200"/>
            <a:ext cx="3942062" cy="66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17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9543" y="-290904"/>
            <a:ext cx="12318378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JAKÝM JAZYKEM BYLA NAPSÁNA?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84" y="3954356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česky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německy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latinsky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2068497" y="2494625"/>
            <a:ext cx="1233996" cy="1192083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13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653" y="3117600"/>
            <a:ext cx="2308196" cy="2458903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CD7DAE-ED89-A798-0C97-CC2976A5F2B4}"/>
              </a:ext>
            </a:extLst>
          </p:cNvPr>
          <p:cNvSpPr/>
          <p:nvPr/>
        </p:nvSpPr>
        <p:spPr>
          <a:xfrm>
            <a:off x="6695306" y="6080109"/>
            <a:ext cx="2885242" cy="3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skica, kresba, kniha, dopis&#10;&#10;Popis byl vytvořen automaticky">
            <a:extLst>
              <a:ext uri="{FF2B5EF4-FFF2-40B4-BE49-F238E27FC236}">
                <a16:creationId xmlns:a16="http://schemas.microsoft.com/office/drawing/2014/main" id="{FA415C5D-1502-5F0D-2EF0-63E8B933C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93" y="2627498"/>
            <a:ext cx="3231948" cy="355255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F8439463-323F-C985-E9E5-C364B1FB8C26}"/>
              </a:ext>
            </a:extLst>
          </p:cNvPr>
          <p:cNvSpPr/>
          <p:nvPr/>
        </p:nvSpPr>
        <p:spPr>
          <a:xfrm>
            <a:off x="4856084" y="5892500"/>
            <a:ext cx="3942062" cy="66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23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5154" y="-1087726"/>
            <a:ext cx="12318378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JAK DLOUHO BYLA PSÁNA?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84" y="3954356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roky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let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let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615736" y="2017395"/>
            <a:ext cx="1411550" cy="1316370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14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575" y="2939222"/>
            <a:ext cx="2308196" cy="2458903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CD7DAE-ED89-A798-0C97-CC2976A5F2B4}"/>
              </a:ext>
            </a:extLst>
          </p:cNvPr>
          <p:cNvSpPr/>
          <p:nvPr/>
        </p:nvSpPr>
        <p:spPr>
          <a:xfrm>
            <a:off x="6695306" y="6080109"/>
            <a:ext cx="2885242" cy="3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skica, kresba, kniha, dopis&#10;&#10;Popis byl vytvořen automaticky">
            <a:extLst>
              <a:ext uri="{FF2B5EF4-FFF2-40B4-BE49-F238E27FC236}">
                <a16:creationId xmlns:a16="http://schemas.microsoft.com/office/drawing/2014/main" id="{FA415C5D-1502-5F0D-2EF0-63E8B933C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64" y="2588865"/>
            <a:ext cx="3231948" cy="355255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F8439463-323F-C985-E9E5-C364B1FB8C26}"/>
              </a:ext>
            </a:extLst>
          </p:cNvPr>
          <p:cNvSpPr/>
          <p:nvPr/>
        </p:nvSpPr>
        <p:spPr>
          <a:xfrm>
            <a:off x="4615428" y="5840081"/>
            <a:ext cx="3942062" cy="66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6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0834" y="-762192"/>
            <a:ext cx="12873667" cy="2387600"/>
          </a:xfrm>
        </p:spPr>
        <p:txBody>
          <a:bodyPr>
            <a:normAutofit/>
          </a:bodyPr>
          <a:lstStyle/>
          <a:p>
            <a:r>
              <a:rPr lang="cs-C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JAK SE JMENOVAL ZDATNÝ PANOVNÍK, KTERÝ ZÍSKAL ZLATOU BULU SICILSKOU?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84" y="3954356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Václav I.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Václav III.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Přemysl Otakar I.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269507" y="1915315"/>
            <a:ext cx="1411550" cy="1316370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10" y="3954356"/>
            <a:ext cx="2064237" cy="219901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CD7DAE-ED89-A798-0C97-CC2976A5F2B4}"/>
              </a:ext>
            </a:extLst>
          </p:cNvPr>
          <p:cNvSpPr/>
          <p:nvPr/>
        </p:nvSpPr>
        <p:spPr>
          <a:xfrm>
            <a:off x="6695306" y="6080109"/>
            <a:ext cx="2885242" cy="3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6BE99A-0EE7-496A-2244-5D8E5F1DC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75" y="1730332"/>
            <a:ext cx="3141754" cy="37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6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0834" y="-1462996"/>
            <a:ext cx="12873667" cy="2387600"/>
          </a:xfrm>
        </p:spPr>
        <p:txBody>
          <a:bodyPr>
            <a:normAutofit/>
          </a:bodyPr>
          <a:lstStyle/>
          <a:p>
            <a:r>
              <a:rPr lang="cs-C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KTERÉM ROCE TUTO LISTINU ZÍSKAL?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925" y="4149665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1551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1212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269507" y="1915315"/>
            <a:ext cx="1411550" cy="1316370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16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016" y="2550975"/>
            <a:ext cx="2805343" cy="298850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CD7DAE-ED89-A798-0C97-CC2976A5F2B4}"/>
              </a:ext>
            </a:extLst>
          </p:cNvPr>
          <p:cNvSpPr/>
          <p:nvPr/>
        </p:nvSpPr>
        <p:spPr>
          <a:xfrm>
            <a:off x="6695306" y="6080109"/>
            <a:ext cx="2885242" cy="3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1BD414-4B86-323A-7157-F1363EF5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91" y="1029039"/>
            <a:ext cx="3509544" cy="58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6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0835" y="-1261011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 TATO LISTINA ZARUČOVALA?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983" y="4871261"/>
            <a:ext cx="9768335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že se královský titul dědí z otce na syna</a:t>
            </a:r>
          </a:p>
          <a:p>
            <a:pPr marL="457200" indent="-457200" algn="l">
              <a:buAutoNum type="alphaUcParenR"/>
            </a:pP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že se království české rozpadá</a:t>
            </a:r>
          </a:p>
          <a:p>
            <a:pPr marL="457200" indent="-457200" algn="l">
              <a:buAutoNum type="alphaUcParenR"/>
            </a:pP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že královská města budou mít vždy hradby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786235" y="2597517"/>
            <a:ext cx="1411550" cy="1316370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17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308" y="1848036"/>
            <a:ext cx="2293382" cy="24431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1BD414-4B86-323A-7157-F1363EF5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187" y="1267932"/>
            <a:ext cx="2532238" cy="42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5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9813" y="-747457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JMENOVAL PANOVNÍK, SYN PŘEMYSLA OTAKARA I.?</a:t>
            </a:r>
            <a:endParaRPr lang="cs-CZ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61" y="3970461"/>
            <a:ext cx="9768335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Přemysl Otakar II.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Václav III.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Václa</a:t>
            </a: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I.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3171152" y="2011590"/>
            <a:ext cx="1411550" cy="1316370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18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E44A79-7ADC-EE7A-4289-E4A8C64D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92" y="1576978"/>
            <a:ext cx="3400148" cy="51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6547" y="-1018511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TENTO KRÁL NENÁVIDĚL?</a:t>
            </a:r>
            <a:endParaRPr lang="cs-CZ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76" y="4045140"/>
            <a:ext cx="9768335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zvuk ptáků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zvuk kostelních zvonů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zvuk běžících koní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3171152" y="2011590"/>
            <a:ext cx="1411550" cy="1316370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19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E44A79-7ADC-EE7A-4289-E4A8C64D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969" y="1437774"/>
            <a:ext cx="2624955" cy="39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9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" y="-1046748"/>
            <a:ext cx="11922710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ČEM BYDLELI CHUDÍ LIDÉ?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14" y="4137379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dřevěných chatrčích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hradech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kamenných domech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3F44BD-C33F-CA69-1716-1E9E996E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760" y="2247578"/>
            <a:ext cx="3552825" cy="3779601"/>
          </a:xfrm>
          <a:prstGeom prst="rect">
            <a:avLst/>
          </a:prstGeom>
        </p:spPr>
      </p:pic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2982898" y="2086179"/>
            <a:ext cx="1455938" cy="1342821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44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6547" y="-548036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NEPŘÍJEMNÉHO SE MU STALO V LESE</a:t>
            </a: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76" y="4045140"/>
            <a:ext cx="9768335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spadl z koně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kousl ho medvěd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vypíchl si oko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679702" y="1686410"/>
            <a:ext cx="1649423" cy="1482917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20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E44A79-7ADC-EE7A-4289-E4A8C64D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27" y="1269834"/>
            <a:ext cx="3471169" cy="52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1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6547" y="-485893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KÝM MĚL TENTO KRÁL DOBRÝ VZTAH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cs-CZ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76" y="4045140"/>
            <a:ext cx="9768335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otcem Přemyslem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svým sluhou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sestrou Anežkou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679702" y="1686410"/>
            <a:ext cx="1649423" cy="1482917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E44A79-7ADC-EE7A-4289-E4A8C64D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001" y="1686410"/>
            <a:ext cx="3034747" cy="46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9813" y="-1193800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KOHO SE ANEŽKA STARALA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cs-CZ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69" y="4036262"/>
            <a:ext cx="11731901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koně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svoje sourozence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chudé, nemocné a postižené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919399" y="1873188"/>
            <a:ext cx="1409728" cy="133164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22</a:t>
            </a:r>
          </a:p>
        </p:txBody>
      </p:sp>
      <p:pic>
        <p:nvPicPr>
          <p:cNvPr id="7" name="Obrázek 6" descr="Obsah obrázku skica, oblečení, Lidská tvář, obraz&#10;&#10;Popis byl vytvořen automaticky">
            <a:extLst>
              <a:ext uri="{FF2B5EF4-FFF2-40B4-BE49-F238E27FC236}">
                <a16:creationId xmlns:a16="http://schemas.microsoft.com/office/drawing/2014/main" id="{6C9AE1FC-C0DE-2233-8253-185415227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75" y="1410624"/>
            <a:ext cx="3471493" cy="347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3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0834" y="-1264821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 ANEŽKA ZALOŽILA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cs-CZ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69" y="4036262"/>
            <a:ext cx="11731901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rytířský řád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stříbrné doly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dvě královská města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919399" y="1873188"/>
            <a:ext cx="1409728" cy="133164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23</a:t>
            </a:r>
          </a:p>
        </p:txBody>
      </p:sp>
      <p:pic>
        <p:nvPicPr>
          <p:cNvPr id="7" name="Obrázek 6" descr="Obsah obrázku skica, oblečení, Lidská tvář, obraz&#10;&#10;Popis byl vytvořen automaticky">
            <a:extLst>
              <a:ext uri="{FF2B5EF4-FFF2-40B4-BE49-F238E27FC236}">
                <a16:creationId xmlns:a16="http://schemas.microsoft.com/office/drawing/2014/main" id="{6C9AE1FC-C0DE-2233-8253-185415227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03" y="1445028"/>
            <a:ext cx="3260297" cy="32602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64153EC-4C43-08E5-3E43-15698E14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883" y="4036262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7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5121" y="-1220726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KDO BYL NÁSTUPCEM VÁCLAVA I.</a:t>
            </a: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69" y="4036262"/>
            <a:ext cx="11731901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Václav II.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Václav III.</a:t>
            </a:r>
          </a:p>
          <a:p>
            <a:pPr marL="457200" indent="-457200" algn="l">
              <a:buAutoNum type="alphaUcParenR"/>
            </a:pP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Přemysl Otakar II.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919399" y="1873188"/>
            <a:ext cx="1409728" cy="133164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24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999839-BC15-733C-15EB-9DF77586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622" y="1189798"/>
            <a:ext cx="3465979" cy="456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2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5121" y="-1220726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JAKÝ BYL TENTO KRÁL ČLOVĚK</a:t>
            </a: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79" y="4622188"/>
            <a:ext cx="11731901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schopný, smělý, tvrdý, bezohledný</a:t>
            </a:r>
          </a:p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hodný, nechtěl bojovat, chudý</a:t>
            </a:r>
          </a:p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bojácný, nerozhodný, neměl cíle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093776" y="2308194"/>
            <a:ext cx="1409728" cy="133164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25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999839-BC15-733C-15EB-9DF77586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331" y="1310992"/>
            <a:ext cx="2515396" cy="33111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C2C2558-F50B-2D46-7ECA-AE25F5EC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95" y="1568663"/>
            <a:ext cx="4079373" cy="26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0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5121" y="-1220726"/>
            <a:ext cx="12873667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DÍKY ČEMU BYL VELMI BOHATÝ</a:t>
            </a:r>
            <a:r>
              <a:rPr lang="cs-CZ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549" y="4427992"/>
            <a:ext cx="11731901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díky vyhraným bitvám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díky svému otci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díky stříbrným dolům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2028360" y="2343703"/>
            <a:ext cx="1409728" cy="133164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26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999839-BC15-733C-15EB-9DF77586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676" y="986238"/>
            <a:ext cx="2504648" cy="32970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EC65C7-C793-188E-B187-3640B9C80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283" y="1100922"/>
            <a:ext cx="2343612" cy="55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7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0834" y="-1114194"/>
            <a:ext cx="12873667" cy="2387600"/>
          </a:xfrm>
        </p:spPr>
        <p:txBody>
          <a:bodyPr>
            <a:normAutofit/>
          </a:bodyPr>
          <a:lstStyle/>
          <a:p>
            <a:r>
              <a:rPr lang="cs-CZ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TENTO KRÁL PADL</a:t>
            </a:r>
            <a:r>
              <a:rPr lang="cs-CZ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67" y="4358471"/>
            <a:ext cx="11731901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bitvě na Rakouském poli</a:t>
            </a:r>
          </a:p>
          <a:p>
            <a:pPr marL="457200" indent="-457200" algn="l">
              <a:buAutoNum type="alphaUcParenR"/>
            </a:pPr>
            <a:r>
              <a:rPr lang="cs-C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bitvě na Moravském poli</a:t>
            </a:r>
          </a:p>
          <a:p>
            <a:pPr marL="457200" indent="-457200" algn="l">
              <a:buAutoNum type="alphaUcParenR"/>
            </a:pPr>
            <a:r>
              <a:rPr lang="cs-C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bitvě na Českém poli</a:t>
            </a:r>
          </a:p>
          <a:p>
            <a:pPr marL="457200" indent="-457200" algn="l">
              <a:buAutoNum type="alphaUcParenR"/>
            </a:pP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783010" y="2150114"/>
            <a:ext cx="1409728" cy="133164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27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999839-BC15-733C-15EB-9DF77586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28" y="1164782"/>
            <a:ext cx="2343612" cy="30850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EC65C7-C793-188E-B187-3640B9C80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707" y="1154188"/>
            <a:ext cx="2343612" cy="55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2247"/>
            <a:ext cx="11922710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ČEM BYDLELI BOHATÍ LIDÉ?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14" y="4137379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dřevěných chatrčích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hradech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kamenných domech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3F44BD-C33F-CA69-1716-1E9E996E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760" y="2247578"/>
            <a:ext cx="3552825" cy="3779601"/>
          </a:xfrm>
          <a:prstGeom prst="rect">
            <a:avLst/>
          </a:prstGeom>
        </p:spPr>
      </p:pic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2041864" y="2049210"/>
            <a:ext cx="1455938" cy="1342821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639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45" y="-1002360"/>
            <a:ext cx="11922710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ČEM BYDLELI PANOVNÍCI 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72" y="4056001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dřevěných chatrčích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hradech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kamenných domech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3F44BD-C33F-CA69-1716-1E9E996E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760" y="2247578"/>
            <a:ext cx="3552825" cy="3779601"/>
          </a:xfrm>
          <a:prstGeom prst="rect">
            <a:avLst/>
          </a:prstGeom>
        </p:spPr>
      </p:pic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2041864" y="2049210"/>
            <a:ext cx="1455938" cy="1342821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9781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2247"/>
            <a:ext cx="11922710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 SE TVOŘILO KOLEM HRADŮ?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172" y="4039724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kláštery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osady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trhy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846555" y="1892587"/>
            <a:ext cx="1455938" cy="1342821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5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5430DC-07A9-FC7A-C513-EB08A1E25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502" y="2979669"/>
            <a:ext cx="6072326" cy="34156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100" y="1436487"/>
            <a:ext cx="1191123" cy="12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7655" y="-289223"/>
            <a:ext cx="11922710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 POKRÝVALO OBLEČENÍ PROSTÝCH LIDÍ?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172" y="4039724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jenom hlavu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jenom nohy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celou postavu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482571" y="2262275"/>
            <a:ext cx="1455938" cy="1342821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6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319" y="3201468"/>
            <a:ext cx="2128220" cy="2267176"/>
          </a:xfrm>
          <a:prstGeom prst="rect">
            <a:avLst/>
          </a:prstGeom>
        </p:spPr>
      </p:pic>
      <p:pic>
        <p:nvPicPr>
          <p:cNvPr id="6" name="Obrázek 5" descr="Obsah obrázku oblečení, text, Lidská tvář, kresba&#10;&#10;Popis byl vytvořen automaticky">
            <a:extLst>
              <a:ext uri="{FF2B5EF4-FFF2-40B4-BE49-F238E27FC236}">
                <a16:creationId xmlns:a16="http://schemas.microsoft.com/office/drawing/2014/main" id="{FC2B418C-FBDC-A36B-2C0C-58FEB1D3A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1" y="2371026"/>
            <a:ext cx="2480604" cy="448697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2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622" y="-390144"/>
            <a:ext cx="11922710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KDO BYLI NOSITELÉ VZDĚLANOSTI?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172" y="4039724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panovníci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kupci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kněží a mniši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482571" y="2262275"/>
            <a:ext cx="1455938" cy="1342821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7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523" y="3429000"/>
            <a:ext cx="2128220" cy="226717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kresba, skica, oblečení, Lidská tvář&#10;&#10;Popis byl vytvořen automaticky">
            <a:extLst>
              <a:ext uri="{FF2B5EF4-FFF2-40B4-BE49-F238E27FC236}">
                <a16:creationId xmlns:a16="http://schemas.microsoft.com/office/drawing/2014/main" id="{78385EDD-A885-A1CD-B812-4E70F5B19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29" y="2432084"/>
            <a:ext cx="2652880" cy="401994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DCD7DAE-ED89-A798-0C97-CC2976A5F2B4}"/>
              </a:ext>
            </a:extLst>
          </p:cNvPr>
          <p:cNvSpPr/>
          <p:nvPr/>
        </p:nvSpPr>
        <p:spPr>
          <a:xfrm>
            <a:off x="6383045" y="6261438"/>
            <a:ext cx="2885242" cy="3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88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2910" y="-369714"/>
            <a:ext cx="12318378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 JAKO JEDINÍ UMĚLI MNIŠI?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172" y="4039724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stavět hrady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číst a psát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zpívat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482571" y="2262275"/>
            <a:ext cx="1455938" cy="1342821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8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523" y="3429000"/>
            <a:ext cx="2128220" cy="226717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kresba, skica, oblečení, Lidská tvář&#10;&#10;Popis byl vytvořen automaticky">
            <a:extLst>
              <a:ext uri="{FF2B5EF4-FFF2-40B4-BE49-F238E27FC236}">
                <a16:creationId xmlns:a16="http://schemas.microsoft.com/office/drawing/2014/main" id="{78385EDD-A885-A1CD-B812-4E70F5B19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29" y="2432084"/>
            <a:ext cx="2652880" cy="401994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DCD7DAE-ED89-A798-0C97-CC2976A5F2B4}"/>
              </a:ext>
            </a:extLst>
          </p:cNvPr>
          <p:cNvSpPr/>
          <p:nvPr/>
        </p:nvSpPr>
        <p:spPr>
          <a:xfrm>
            <a:off x="6383045" y="6261438"/>
            <a:ext cx="2885242" cy="3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99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7AD1-7FAC-7AB7-BDB6-7746CD657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7399" y="-940786"/>
            <a:ext cx="12318378" cy="2387600"/>
          </a:xfrm>
        </p:spPr>
        <p:txBody>
          <a:bodyPr/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 DĚLALI MNIŠI RUČNĚ?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DB47AF-1CF8-6029-05B5-780F3FDB7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19" y="3970461"/>
            <a:ext cx="9144000" cy="2887539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zpívali chorály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modlili se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opisovali knihy</a:t>
            </a:r>
          </a:p>
        </p:txBody>
      </p:sp>
      <p:sp>
        <p:nvSpPr>
          <p:cNvPr id="5" name="Sedmiúhelník 4">
            <a:extLst>
              <a:ext uri="{FF2B5EF4-FFF2-40B4-BE49-F238E27FC236}">
                <a16:creationId xmlns:a16="http://schemas.microsoft.com/office/drawing/2014/main" id="{5DBA466E-0C0D-9F1D-75F9-FAADAC73F756}"/>
              </a:ext>
            </a:extLst>
          </p:cNvPr>
          <p:cNvSpPr/>
          <p:nvPr/>
        </p:nvSpPr>
        <p:spPr>
          <a:xfrm>
            <a:off x="1482571" y="2262275"/>
            <a:ext cx="1455938" cy="1342821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/>
              <a:t>9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84481D-8E8D-9FEA-3472-9E0E00A2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319" y="3120040"/>
            <a:ext cx="2128220" cy="226717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6C24D8-FC7F-670B-591B-7665A075CDBA}"/>
              </a:ext>
            </a:extLst>
          </p:cNvPr>
          <p:cNvSpPr/>
          <p:nvPr/>
        </p:nvSpPr>
        <p:spPr>
          <a:xfrm>
            <a:off x="6622741" y="6261438"/>
            <a:ext cx="2805343" cy="66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kresba, skica, oblečení, Lidská tvář&#10;&#10;Popis byl vytvořen automaticky">
            <a:extLst>
              <a:ext uri="{FF2B5EF4-FFF2-40B4-BE49-F238E27FC236}">
                <a16:creationId xmlns:a16="http://schemas.microsoft.com/office/drawing/2014/main" id="{78385EDD-A885-A1CD-B812-4E70F5B19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06" y="2243657"/>
            <a:ext cx="2652880" cy="401994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DCD7DAE-ED89-A798-0C97-CC2976A5F2B4}"/>
              </a:ext>
            </a:extLst>
          </p:cNvPr>
          <p:cNvSpPr/>
          <p:nvPr/>
        </p:nvSpPr>
        <p:spPr>
          <a:xfrm>
            <a:off x="6695306" y="6080109"/>
            <a:ext cx="2885242" cy="3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93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530</Words>
  <Application>Microsoft Office PowerPoint</Application>
  <PresentationFormat>Širokoúhlá obrazovka</PresentationFormat>
  <Paragraphs>134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Motiv Office</vt:lpstr>
      <vt:lpstr>KDE HLAVNĚ ŽILI LIDÉ V PŘEMYSLOVSKÉM STÁTU?</vt:lpstr>
      <vt:lpstr> V ČEM BYDLELI CHUDÍ LIDÉ?</vt:lpstr>
      <vt:lpstr> V ČEM BYDLELI BOHATÍ LIDÉ?</vt:lpstr>
      <vt:lpstr> V ČEM BYDLELI PANOVNÍCI ?</vt:lpstr>
      <vt:lpstr> CO SE TVOŘILO KOLEM HRADŮ?</vt:lpstr>
      <vt:lpstr> CO POKRÝVALO OBLEČENÍ PROSTÝCH LIDÍ?</vt:lpstr>
      <vt:lpstr> KDO BYLI NOSITELÉ VZDĚLANOSTI?</vt:lpstr>
      <vt:lpstr> CO JAKO JEDINÍ UMĚLI MNIŠI?</vt:lpstr>
      <vt:lpstr> CO DĚLALI MNIŠI RUČNĚ?</vt:lpstr>
      <vt:lpstr> VYBER STAVBU POSTAVENOU V ROMÁNSKÉM SLOHU?</vt:lpstr>
      <vt:lpstr> JAK SE JMENOVAL SLAVNÝ KRONIKÁŘ ŽIJÍCÍ ZA VLÁDY PRVNÍCH PŘEMYSLOVCŮ?</vt:lpstr>
      <vt:lpstr> JAK SE JMENOVALA KRONIKA KTEROU NAPSAL?</vt:lpstr>
      <vt:lpstr> JAKÝM JAZYKEM BYLA NAPSÁNA?</vt:lpstr>
      <vt:lpstr> JAK DLOUHO BYLA PSÁNA?</vt:lpstr>
      <vt:lpstr> JAK SE JMENOVAL ZDATNÝ PANOVNÍK, KTERÝ ZÍSKAL ZLATOU BULU SICILSKOU?</vt:lpstr>
      <vt:lpstr> VE KTERÉM ROCE TUTO LISTINU ZÍSKAL?</vt:lpstr>
      <vt:lpstr> CO TATO LISTINA ZARUČOVALA?</vt:lpstr>
      <vt:lpstr> JAK SE JMENOVAL PANOVNÍK, SYN PŘEMYSLA OTAKARA I.?</vt:lpstr>
      <vt:lpstr> CO TENTO KRÁL NENÁVIDĚL?</vt:lpstr>
      <vt:lpstr> CO NEPŘÍJEMNÉHO SE MU STALO V LESE?</vt:lpstr>
      <vt:lpstr> S KÝM MĚL TENTO KRÁL DOBRÝ VZTAH?</vt:lpstr>
      <vt:lpstr> O KOHO SE ANEŽKA STARALA?</vt:lpstr>
      <vt:lpstr> CO ANEŽKA ZALOŽILA?</vt:lpstr>
      <vt:lpstr> KDO BYL NÁSTUPCEM VÁCLAVA I.?</vt:lpstr>
      <vt:lpstr> JAKÝ BYL TENTO KRÁL ČLOVĚK?</vt:lpstr>
      <vt:lpstr> DÍKY ČEMU BYL VELMI BOHATÝ?</vt:lpstr>
      <vt:lpstr> KDE TENTO KRÁL PADL?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 HLAVNĚ ŽILI LIDÉ V PŘEMYSLOVSKÉM STÁTU?</dc:title>
  <dc:creator>Rybacek, Jan</dc:creator>
  <cp:lastModifiedBy>Rybacek, Jan</cp:lastModifiedBy>
  <cp:revision>1</cp:revision>
  <dcterms:created xsi:type="dcterms:W3CDTF">2023-11-19T18:17:04Z</dcterms:created>
  <dcterms:modified xsi:type="dcterms:W3CDTF">2023-11-19T20:38:25Z</dcterms:modified>
</cp:coreProperties>
</file>